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</p:sldMasterIdLst>
  <p:notesMasterIdLst>
    <p:notesMasterId r:id="rId24"/>
  </p:notesMasterIdLst>
  <p:handoutMasterIdLst>
    <p:handoutMasterId r:id="rId25"/>
  </p:handoutMasterIdLst>
  <p:sldIdLst>
    <p:sldId id="400" r:id="rId2"/>
    <p:sldId id="401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  <p:sldId id="412" r:id="rId14"/>
    <p:sldId id="413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21" r:id="rId23"/>
  </p:sldIdLst>
  <p:sldSz cx="9144000" cy="6858000" type="screen4x3"/>
  <p:notesSz cx="6623050" cy="981075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GB"/>
    </a:defPPr>
    <a:lvl1pPr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2000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accent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BC"/>
    <a:srgbClr val="EE0033"/>
    <a:srgbClr val="D2002D"/>
    <a:srgbClr val="65979F"/>
    <a:srgbClr val="595959"/>
    <a:srgbClr val="AFA280"/>
    <a:srgbClr val="577A70"/>
    <a:srgbClr val="00273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4" autoAdjust="0"/>
    <p:restoredTop sz="93048" autoAdjust="0"/>
  </p:normalViewPr>
  <p:slideViewPr>
    <p:cSldViewPr snapToGrid="0">
      <p:cViewPr>
        <p:scale>
          <a:sx n="80" d="100"/>
          <a:sy n="80" d="100"/>
        </p:scale>
        <p:origin x="-1507" y="-211"/>
      </p:cViewPr>
      <p:guideLst>
        <p:guide orient="horz" pos="864"/>
        <p:guide pos="5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524" y="-102"/>
      </p:cViewPr>
      <p:guideLst>
        <p:guide orient="horz" pos="3090"/>
        <p:guide pos="2086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974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1538" y="741363"/>
            <a:ext cx="4883150" cy="36623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2650" y="4660900"/>
            <a:ext cx="4857750" cy="4414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815" tIns="45593" rIns="92815" bIns="455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31255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>
              <a:solidFill>
                <a:srgbClr val="FF0040"/>
              </a:solidFill>
            </a:endParaRPr>
          </a:p>
        </p:txBody>
      </p:sp>
      <p:pic>
        <p:nvPicPr>
          <p:cNvPr id="5" name="Picture 6" descr="Logo RGB 61mm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2500" y="6073775"/>
            <a:ext cx="287972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5"/>
            <a:ext cx="9144000" cy="3381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5808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3733800"/>
            <a:ext cx="822960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Klicken Sie, um das Titelformat zu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92913" y="719138"/>
            <a:ext cx="2024062" cy="5038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9138" y="719138"/>
            <a:ext cx="5921375" cy="5038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900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719138"/>
            <a:ext cx="8097837" cy="9001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19138" y="1798638"/>
            <a:ext cx="3971925" cy="3959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843463" y="1798638"/>
            <a:ext cx="3973512" cy="39592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798638"/>
            <a:ext cx="809783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7059" name="Text Box 3"/>
          <p:cNvSpPr txBox="1">
            <a:spLocks noChangeArrowheads="1"/>
          </p:cNvSpPr>
          <p:nvPr/>
        </p:nvSpPr>
        <p:spPr bwMode="auto">
          <a:xfrm>
            <a:off x="1704975" y="6343650"/>
            <a:ext cx="581025" cy="214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l">
              <a:defRPr/>
            </a:pPr>
            <a:fld id="{0016C251-4663-4E4D-A2EE-F464C73897BF}" type="slidenum">
              <a:rPr lang="de-DE" sz="800" b="0">
                <a:solidFill>
                  <a:schemeClr val="bg2"/>
                </a:solidFill>
              </a:rPr>
              <a:pPr algn="l">
                <a:defRPr/>
              </a:pPr>
              <a:t>‹#›</a:t>
            </a:fld>
            <a:endParaRPr lang="de-DE" sz="800" b="0">
              <a:solidFill>
                <a:schemeClr val="bg2"/>
              </a:solidFill>
            </a:endParaRPr>
          </a:p>
        </p:txBody>
      </p:sp>
      <p:sp>
        <p:nvSpPr>
          <p:cNvPr id="557060" name="Rectangle 4"/>
          <p:cNvSpPr>
            <a:spLocks noChangeArrowheads="1"/>
          </p:cNvSpPr>
          <p:nvPr/>
        </p:nvSpPr>
        <p:spPr bwMode="auto">
          <a:xfrm>
            <a:off x="0" y="0"/>
            <a:ext cx="9140825" cy="215900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>
              <a:solidFill>
                <a:srgbClr val="FF0040"/>
              </a:solidFill>
            </a:endParaRPr>
          </a:p>
        </p:txBody>
      </p:sp>
      <p:sp>
        <p:nvSpPr>
          <p:cNvPr id="557061" name="Rectangle 5"/>
          <p:cNvSpPr>
            <a:spLocks noChangeArrowheads="1"/>
          </p:cNvSpPr>
          <p:nvPr/>
        </p:nvSpPr>
        <p:spPr bwMode="auto">
          <a:xfrm>
            <a:off x="5367338" y="0"/>
            <a:ext cx="3778250" cy="2159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en-US" sz="2400" b="0">
              <a:solidFill>
                <a:srgbClr val="80808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7191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Klicken Sie, um das Titelformat zu bearbeiten</a:t>
            </a:r>
          </a:p>
        </p:txBody>
      </p:sp>
      <p:sp>
        <p:nvSpPr>
          <p:cNvPr id="55706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343650"/>
            <a:ext cx="29718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800" b="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de-DE"/>
              <a:t>HDS Executive Overview</a:t>
            </a:r>
          </a:p>
        </p:txBody>
      </p:sp>
      <p:pic>
        <p:nvPicPr>
          <p:cNvPr id="1032" name="Picture 8" descr="Logo RGB 61mm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32500" y="6073775"/>
            <a:ext cx="2879725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1600" b="1">
          <a:solidFill>
            <a:schemeClr val="tx2"/>
          </a:solidFill>
          <a:latin typeface="+mn-lt"/>
          <a:ea typeface="+mn-ea"/>
          <a:cs typeface="+mn-cs"/>
        </a:defRPr>
      </a:lvl1pPr>
      <a:lvl2pPr marL="292100" indent="-2905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2pPr>
      <a:lvl3pPr marL="571500" indent="-2778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3pPr>
      <a:lvl4pPr marL="863600" indent="-2905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4pPr>
      <a:lvl5pPr marL="11303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5pPr>
      <a:lvl6pPr marL="15875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6pPr>
      <a:lvl7pPr marL="20447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7pPr>
      <a:lvl8pPr marL="25019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8pPr>
      <a:lvl9pPr marL="2959100" indent="-265113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§"/>
        <a:defRPr sz="1400">
          <a:solidFill>
            <a:schemeClr val="bg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89033" y="4148672"/>
            <a:ext cx="8026493" cy="1766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b="0" dirty="0" smtClean="0">
                <a:solidFill>
                  <a:srgbClr val="FF0000"/>
                </a:solidFill>
                <a:latin typeface="+mn-lt"/>
                <a:ea typeface="Dotum" pitchFamily="34" charset="-127"/>
                <a:cs typeface="Helvetica" pitchFamily="34" charset="0"/>
              </a:rPr>
              <a:t>Использование лазерного сканирования </a:t>
            </a:r>
          </a:p>
          <a:p>
            <a:pPr algn="l"/>
            <a:r>
              <a:rPr lang="ru-RU" sz="3200" b="0" dirty="0" smtClean="0">
                <a:solidFill>
                  <a:srgbClr val="FF0000"/>
                </a:solidFill>
                <a:latin typeface="+mn-lt"/>
                <a:ea typeface="Dotum" pitchFamily="34" charset="-127"/>
                <a:cs typeface="Helvetica" pitchFamily="34" charset="0"/>
              </a:rPr>
              <a:t>для инспектирования нефтеналивных </a:t>
            </a:r>
          </a:p>
          <a:p>
            <a:pPr algn="l"/>
            <a:r>
              <a:rPr lang="ru-RU" sz="3200" b="0" dirty="0" smtClean="0">
                <a:solidFill>
                  <a:srgbClr val="FF0000"/>
                </a:solidFill>
                <a:latin typeface="+mn-lt"/>
                <a:ea typeface="Dotum" pitchFamily="34" charset="-127"/>
                <a:cs typeface="Helvetica" pitchFamily="34" charset="0"/>
              </a:rPr>
              <a:t>резервуаров </a:t>
            </a:r>
            <a:endParaRPr lang="ru-RU" sz="3200" b="0" dirty="0">
              <a:solidFill>
                <a:srgbClr val="FF0000"/>
              </a:solidFill>
              <a:latin typeface="+mn-lt"/>
              <a:ea typeface="Dotum" pitchFamily="34" charset="-127"/>
              <a:cs typeface="Helvetica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2664" y="715433"/>
            <a:ext cx="4501735" cy="314589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:\Geomatics\HDS\ScanStation P30-P40\Photo\Image Library\Product\JPEG 72dpi RGB\LEICA_SCANSTATION_P30_P40_RIGHT_1_PERVIEW_72_DPI_RG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96"/>
          <a:stretch/>
        </p:blipFill>
        <p:spPr bwMode="auto">
          <a:xfrm>
            <a:off x="69676" y="817033"/>
            <a:ext cx="3011779" cy="314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6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Содержимое 5" descr="HDS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836" y="2111473"/>
            <a:ext cx="4440963" cy="334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04083" y="266700"/>
            <a:ext cx="8097837" cy="1057276"/>
          </a:xfrm>
        </p:spPr>
        <p:txBody>
          <a:bodyPr>
            <a:normAutofit/>
          </a:bodyPr>
          <a:lstStyle/>
          <a:p>
            <a:pPr algn="l"/>
            <a:r>
              <a:rPr lang="ru-RU" sz="3200" b="0" dirty="0" smtClean="0">
                <a:solidFill>
                  <a:srgbClr val="FF0000"/>
                </a:solidFill>
              </a:rPr>
              <a:t>Что такое лазерное сканирование</a:t>
            </a:r>
            <a:endParaRPr lang="ru-RU" sz="3200" b="0" dirty="0">
              <a:solidFill>
                <a:srgbClr val="FF000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86350" y="2111473"/>
            <a:ext cx="3857625" cy="3651152"/>
          </a:xfrm>
        </p:spPr>
        <p:txBody>
          <a:bodyPr/>
          <a:lstStyle/>
          <a:p>
            <a:pPr>
              <a:defRPr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каждой точки прибор измеряет:</a:t>
            </a:r>
          </a:p>
          <a:p>
            <a:pPr marL="357188" lvl="1" indent="-88900">
              <a:buFont typeface="Arial" pitchFamily="34" charset="0"/>
              <a:buChar char="•"/>
              <a:defRPr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расстояние</a:t>
            </a:r>
          </a:p>
          <a:p>
            <a:pPr marL="357188" lvl="1" indent="-88900">
              <a:buFont typeface="Arial" pitchFamily="34" charset="0"/>
              <a:buChar char="•"/>
              <a:defRPr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вертикальный угол</a:t>
            </a:r>
          </a:p>
          <a:p>
            <a:pPr marL="357188" lvl="1" indent="-88900">
              <a:buFont typeface="Arial" pitchFamily="34" charset="0"/>
              <a:buChar char="•"/>
              <a:defRPr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Горизонтальный угол</a:t>
            </a:r>
          </a:p>
          <a:p>
            <a:pPr marL="0" lvl="1" indent="0">
              <a:buFont typeface="Wingdings" pitchFamily="2" charset="2"/>
              <a:buNone/>
              <a:defRPr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Исходя из этих величин высчитываются 3</a:t>
            </a:r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 </a:t>
            </a: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координаты каждой точки (</a:t>
            </a:r>
            <a:r>
              <a:rPr lang="en-US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X;Y;Z)</a:t>
            </a:r>
            <a:endParaRPr lang="ru-RU" sz="160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lvl="1" indent="0">
              <a:buFont typeface="Wingdings" pitchFamily="2" charset="2"/>
              <a:buNone/>
              <a:defRPr/>
            </a:pPr>
            <a:r>
              <a:rPr lang="ru-RU" sz="160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Скорость измерения достигает</a:t>
            </a:r>
          </a:p>
          <a:p>
            <a:pPr marL="0" lvl="1" indent="0">
              <a:buFont typeface="Wingdings" pitchFamily="2" charset="2"/>
              <a:buNone/>
              <a:defRPr/>
            </a:pPr>
            <a:r>
              <a:rPr lang="ru-RU" sz="1600" b="1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1 000 000 в секунду</a:t>
            </a:r>
          </a:p>
          <a:p>
            <a:pPr marL="0" lvl="1" indent="0">
              <a:buFont typeface="Wingdings" pitchFamily="2" charset="2"/>
              <a:buNone/>
              <a:defRPr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lvl="1" indent="0">
              <a:buFont typeface="Wingdings" pitchFamily="2" charset="2"/>
              <a:buNone/>
              <a:defRPr/>
            </a:pPr>
            <a:endParaRPr lang="ru-RU" b="1" dirty="0" smtClean="0"/>
          </a:p>
        </p:txBody>
      </p:sp>
      <p:sp>
        <p:nvSpPr>
          <p:cNvPr id="6" name="Содержимое 7"/>
          <p:cNvSpPr txBox="1">
            <a:spLocks/>
          </p:cNvSpPr>
          <p:nvPr/>
        </p:nvSpPr>
        <p:spPr bwMode="auto">
          <a:xfrm>
            <a:off x="552450" y="1323976"/>
            <a:ext cx="8220075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16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92100" indent="-2905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2pPr>
            <a:lvl3pPr marL="571500" indent="-2778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3pPr>
            <a:lvl4pPr marL="863600" indent="-2905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4pPr>
            <a:lvl5pPr marL="11303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5pPr>
            <a:lvl6pPr marL="15875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6pPr>
            <a:lvl7pPr marL="20447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7pPr>
            <a:lvl8pPr marL="25019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8pPr>
            <a:lvl9pPr marL="2959100" indent="-26511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400">
                <a:solidFill>
                  <a:schemeClr val="bg2"/>
                </a:solidFill>
                <a:latin typeface="+mn-lt"/>
              </a:defRPr>
            </a:lvl9pPr>
          </a:lstStyle>
          <a:p>
            <a:pPr marL="0" lvl="1" indent="0">
              <a:buFont typeface="Wingdings" pitchFamily="2" charset="2"/>
              <a:buNone/>
              <a:defRPr/>
            </a:pP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Лазерное сканирование – это технология, позволяющая оцифровывать объекты с получением трехмерной модели</a:t>
            </a:r>
          </a:p>
        </p:txBody>
      </p:sp>
    </p:spTree>
    <p:extLst>
      <p:ext uri="{BB962C8B-B14F-4D97-AF65-F5344CB8AC3E}">
        <p14:creationId xmlns:p14="http://schemas.microsoft.com/office/powerpoint/2010/main" val="380990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627797" y="2347415"/>
            <a:ext cx="8256896" cy="3493827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334" y="1314450"/>
            <a:ext cx="8266642" cy="9917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Направление лазерного луча прибора меняется при помощи зеркала, которое вращается на 360°, что позволяет делать съёмку в двух направлениях.</a:t>
            </a:r>
          </a:p>
        </p:txBody>
      </p:sp>
      <p:pic>
        <p:nvPicPr>
          <p:cNvPr id="7173" name="Picture 2" descr="C:\Users\serkov.s\Desktop\HDS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563" y="2407823"/>
            <a:ext cx="3635375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3" descr="C:\Users\serkov.s\Desktop\HDS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2300" y="2391948"/>
            <a:ext cx="4392613" cy="340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Выгнутая вправо стрелка 7"/>
          <p:cNvSpPr>
            <a:spLocks noChangeArrowheads="1"/>
          </p:cNvSpPr>
          <p:nvPr/>
        </p:nvSpPr>
        <p:spPr bwMode="auto">
          <a:xfrm rot="5400000">
            <a:off x="2259013" y="4342986"/>
            <a:ext cx="325437" cy="1055687"/>
          </a:xfrm>
          <a:prstGeom prst="curvedLeftArrow">
            <a:avLst>
              <a:gd name="adj1" fmla="val 25080"/>
              <a:gd name="adj2" fmla="val 50160"/>
              <a:gd name="adj3" fmla="val 25000"/>
            </a:avLst>
          </a:prstGeom>
          <a:solidFill>
            <a:srgbClr val="CC0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Выгнутая вправо стрелка 9"/>
          <p:cNvSpPr>
            <a:spLocks noChangeArrowheads="1"/>
          </p:cNvSpPr>
          <p:nvPr/>
        </p:nvSpPr>
        <p:spPr bwMode="auto">
          <a:xfrm rot="10800000" flipH="1">
            <a:off x="2743200" y="3650836"/>
            <a:ext cx="479425" cy="1828800"/>
          </a:xfrm>
          <a:prstGeom prst="curvedLeftArrow">
            <a:avLst>
              <a:gd name="adj1" fmla="val 24989"/>
              <a:gd name="adj2" fmla="val 49960"/>
              <a:gd name="adj3" fmla="val 25000"/>
            </a:avLst>
          </a:prstGeom>
          <a:solidFill>
            <a:srgbClr val="D2002D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" name="Заголовок 6"/>
          <p:cNvSpPr txBox="1">
            <a:spLocks/>
          </p:cNvSpPr>
          <p:nvPr/>
        </p:nvSpPr>
        <p:spPr>
          <a:xfrm>
            <a:off x="404083" y="354274"/>
            <a:ext cx="8097837" cy="90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ru-RU" sz="3200" b="0" dirty="0" smtClean="0">
                <a:solidFill>
                  <a:srgbClr val="FF0000"/>
                </a:solidFill>
              </a:rPr>
              <a:t>Что такое лазерное сканирование</a:t>
            </a:r>
            <a:endParaRPr lang="ru-RU" sz="3200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4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>
            <a:spLocks noGrp="1"/>
          </p:cNvSpPr>
          <p:nvPr>
            <p:ph type="title"/>
          </p:nvPr>
        </p:nvSpPr>
        <p:spPr>
          <a:xfrm>
            <a:off x="365125" y="274638"/>
            <a:ext cx="8321674" cy="1143000"/>
          </a:xfrm>
        </p:spPr>
        <p:txBody>
          <a:bodyPr>
            <a:normAutofit/>
          </a:bodyPr>
          <a:lstStyle/>
          <a:p>
            <a:pPr algn="l"/>
            <a:r>
              <a:rPr lang="ru-RU" sz="3200" b="0" dirty="0">
                <a:solidFill>
                  <a:srgbClr val="FF0000"/>
                </a:solidFill>
              </a:rPr>
              <a:t>Вид данных, получаемый со сканеров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125" y="1443038"/>
            <a:ext cx="8097837" cy="592137"/>
          </a:xfrm>
        </p:spPr>
        <p:txBody>
          <a:bodyPr>
            <a:noAutofit/>
          </a:bodyPr>
          <a:lstStyle/>
          <a:p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 день работы лазерный сканер может сделать до десятков миллиардов измерений.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0814"/>
            <a:ext cx="9144000" cy="430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43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Оборудование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13917" y="4110043"/>
            <a:ext cx="2779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Лазерный сканер </a:t>
            </a:r>
            <a:endParaRPr lang="en-US" sz="20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ScanStation P</a:t>
            </a: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r>
              <a:rPr lang="en-US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310160" y="1854262"/>
            <a:ext cx="2304370" cy="171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27</a:t>
            </a:r>
            <a:r>
              <a:rPr 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м</a:t>
            </a:r>
            <a:endParaRPr 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1 000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000</a:t>
            </a:r>
            <a:r>
              <a:rPr lang="ru-RU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т/с</a:t>
            </a:r>
            <a:endParaRPr 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,2 мм + 10 </a:t>
            </a:r>
            <a:r>
              <a:rPr 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ppm</a:t>
            </a:r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-20 до +50°С</a:t>
            </a:r>
            <a:endParaRPr 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566198" y="1866082"/>
            <a:ext cx="1743961" cy="208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/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Дальность</a:t>
            </a: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Скорость</a:t>
            </a: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Точность</a:t>
            </a:r>
            <a:endParaRPr lang="en-US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Раб. температура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2" descr="H:\Geomatics\HDS\ScanStation P30-P40\Photo\Image Library\Product\JPEG 72dpi RGB\LEICA_SCANSTATION_P30_P40_RIGHT_1_PERVIEW_72_DPI_RG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96"/>
          <a:stretch/>
        </p:blipFill>
        <p:spPr bwMode="auto">
          <a:xfrm>
            <a:off x="5070319" y="1357241"/>
            <a:ext cx="2267124" cy="236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40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719138" y="1798638"/>
            <a:ext cx="7479981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Этапы полевых работ: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Выноска точек привязки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Привязка сканера 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 местной системе </a:t>
            </a:r>
            <a:r>
              <a:rPr lang="ru-RU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координат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Сканирование резервуара</a:t>
            </a: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71538" y="8715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b="0" kern="0" dirty="0" smtClean="0">
                <a:solidFill>
                  <a:srgbClr val="FF0000"/>
                </a:solidFill>
              </a:rPr>
              <a:t>Полевые работы</a:t>
            </a:r>
            <a:endParaRPr lang="ru-RU" sz="3200" b="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8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787399" y="1684338"/>
            <a:ext cx="7947025" cy="3959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Точки стояния сканера или марок выносятся относительно известных точек полигонометрии</a:t>
            </a:r>
            <a:endParaRPr lang="ru-RU" sz="105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71538" y="457200"/>
            <a:ext cx="809783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b="0" kern="0" dirty="0" smtClean="0">
                <a:solidFill>
                  <a:srgbClr val="FF0000"/>
                </a:solidFill>
              </a:rPr>
              <a:t>Полевые работы</a:t>
            </a:r>
          </a:p>
          <a:p>
            <a:r>
              <a:rPr lang="ru-RU" sz="2800" b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Выноска точек привязки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" t="4295"/>
          <a:stretch>
            <a:fillRect/>
          </a:stretch>
        </p:blipFill>
        <p:spPr bwMode="auto">
          <a:xfrm>
            <a:off x="2124076" y="2781300"/>
            <a:ext cx="4848224" cy="3343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26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871538" y="1798638"/>
            <a:ext cx="3464241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После того, как все точки вынесены на местность, штатив со сканером или маркой центрируется над точкой, координаты вносятся в прибор.</a:t>
            </a:r>
          </a:p>
          <a:p>
            <a:endParaRPr lang="ru-RU" sz="14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71538" y="447675"/>
            <a:ext cx="81867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b="0" kern="0" dirty="0" smtClean="0">
                <a:solidFill>
                  <a:srgbClr val="FF0000"/>
                </a:solidFill>
              </a:rPr>
              <a:t>Полевые работы</a:t>
            </a:r>
          </a:p>
          <a:p>
            <a:pPr lvl="0"/>
            <a:r>
              <a:rPr lang="ru-RU" sz="2800" b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Привязка сканера в необходимую систему координат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571999" y="2007870"/>
            <a:ext cx="3951835" cy="3051810"/>
            <a:chOff x="0" y="0"/>
            <a:chExt cx="2910840" cy="2247900"/>
          </a:xfrm>
        </p:grpSpPr>
        <p:pic>
          <p:nvPicPr>
            <p:cNvPr id="8" name="Picture 2" descr="C:\Users\svy\Downloads\IMG_6395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44" t="15300" r="16179"/>
            <a:stretch>
              <a:fillRect/>
            </a:stretch>
          </p:blipFill>
          <p:spPr bwMode="auto">
            <a:xfrm>
              <a:off x="1668780" y="121920"/>
              <a:ext cx="1242060" cy="2072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29740" cy="22479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7504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2712688" y="3271012"/>
            <a:ext cx="1209367" cy="1753584"/>
            <a:chOff x="3877733" y="2836333"/>
            <a:chExt cx="1693332" cy="2455333"/>
          </a:xfrm>
        </p:grpSpPr>
        <p:cxnSp>
          <p:nvCxnSpPr>
            <p:cNvPr id="6" name="Прямая соединительная линия 5"/>
            <p:cNvCxnSpPr/>
            <p:nvPr/>
          </p:nvCxnSpPr>
          <p:spPr bwMode="auto">
            <a:xfrm flipV="1">
              <a:off x="3877733" y="3234267"/>
              <a:ext cx="0" cy="165946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 bwMode="auto">
            <a:xfrm flipV="1">
              <a:off x="5571065" y="3234267"/>
              <a:ext cx="0" cy="165946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sp>
          <p:nvSpPr>
            <p:cNvPr id="12" name="Овал 11"/>
            <p:cNvSpPr/>
            <p:nvPr/>
          </p:nvSpPr>
          <p:spPr bwMode="auto">
            <a:xfrm>
              <a:off x="3881963" y="4495799"/>
              <a:ext cx="1684865" cy="79586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Овал 16"/>
            <p:cNvSpPr/>
            <p:nvPr/>
          </p:nvSpPr>
          <p:spPr bwMode="auto">
            <a:xfrm>
              <a:off x="3877733" y="2836333"/>
              <a:ext cx="1684865" cy="79586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" name="Прямая соединительная линия 18"/>
            <p:cNvCxnSpPr>
              <a:stCxn id="17" idx="2"/>
            </p:cNvCxnSpPr>
            <p:nvPr/>
          </p:nvCxnSpPr>
          <p:spPr bwMode="auto">
            <a:xfrm flipV="1">
              <a:off x="3877733" y="2971801"/>
              <a:ext cx="842432" cy="26246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20" name="Прямая соединительная линия 19"/>
            <p:cNvCxnSpPr>
              <a:endCxn id="17" idx="6"/>
            </p:cNvCxnSpPr>
            <p:nvPr/>
          </p:nvCxnSpPr>
          <p:spPr bwMode="auto">
            <a:xfrm>
              <a:off x="4720165" y="2971801"/>
              <a:ext cx="842433" cy="26246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  <p:cxnSp>
          <p:nvCxnSpPr>
            <p:cNvPr id="22" name="Прямая соединительная линия 21"/>
            <p:cNvCxnSpPr>
              <a:endCxn id="17" idx="0"/>
            </p:cNvCxnSpPr>
            <p:nvPr/>
          </p:nvCxnSpPr>
          <p:spPr bwMode="auto">
            <a:xfrm flipV="1">
              <a:off x="4720165" y="2836333"/>
              <a:ext cx="1" cy="13546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1907565" y="5009956"/>
            <a:ext cx="189865" cy="664511"/>
            <a:chOff x="6266205" y="4446867"/>
            <a:chExt cx="189865" cy="664511"/>
          </a:xfrm>
        </p:grpSpPr>
        <p:sp>
          <p:nvSpPr>
            <p:cNvPr id="44" name="Прямоугольник 43"/>
            <p:cNvSpPr/>
            <p:nvPr/>
          </p:nvSpPr>
          <p:spPr bwMode="auto">
            <a:xfrm>
              <a:off x="6266210" y="4446867"/>
              <a:ext cx="189860" cy="36389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5" name="Прямая соединительная линия 44"/>
            <p:cNvCxnSpPr>
              <a:stCxn id="44" idx="2"/>
            </p:cNvCxnSpPr>
            <p:nvPr/>
          </p:nvCxnSpPr>
          <p:spPr bwMode="auto">
            <a:xfrm flipH="1">
              <a:off x="6266205" y="4810766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Прямая соединительная линия 45"/>
            <p:cNvCxnSpPr>
              <a:stCxn id="44" idx="2"/>
            </p:cNvCxnSpPr>
            <p:nvPr/>
          </p:nvCxnSpPr>
          <p:spPr bwMode="auto">
            <a:xfrm>
              <a:off x="6361135" y="4810766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6" name="TextBox 55"/>
          <p:cNvSpPr txBox="1"/>
          <p:nvPr/>
        </p:nvSpPr>
        <p:spPr>
          <a:xfrm>
            <a:off x="6912381" y="2613092"/>
            <a:ext cx="1593000" cy="63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Точка стояния </a:t>
            </a:r>
          </a:p>
          <a:p>
            <a:pPr algn="l"/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прибора</a:t>
            </a:r>
            <a:endParaRPr lang="ru-RU" sz="16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7" name="Группа 56"/>
          <p:cNvGrpSpPr/>
          <p:nvPr/>
        </p:nvGrpSpPr>
        <p:grpSpPr>
          <a:xfrm>
            <a:off x="6456070" y="3532379"/>
            <a:ext cx="408067" cy="396008"/>
            <a:chOff x="777133" y="3428663"/>
            <a:chExt cx="1134077" cy="1103525"/>
          </a:xfrm>
        </p:grpSpPr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33" y="3428663"/>
              <a:ext cx="1134077" cy="1103525"/>
            </a:xfrm>
            <a:prstGeom prst="rect">
              <a:avLst/>
            </a:prstGeom>
          </p:spPr>
        </p:pic>
        <p:sp>
          <p:nvSpPr>
            <p:cNvPr id="59" name="Овал 58"/>
            <p:cNvSpPr/>
            <p:nvPr/>
          </p:nvSpPr>
          <p:spPr bwMode="auto">
            <a:xfrm>
              <a:off x="811001" y="3450243"/>
              <a:ext cx="1051667" cy="1051667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6912381" y="3413373"/>
            <a:ext cx="2199128" cy="634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Точки ориентировки </a:t>
            </a:r>
          </a:p>
          <a:p>
            <a:pPr algn="l"/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инструмента (марки)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6602127" y="2746512"/>
            <a:ext cx="115951" cy="405830"/>
            <a:chOff x="7408333" y="4106333"/>
            <a:chExt cx="203200" cy="711200"/>
          </a:xfrm>
          <a:solidFill>
            <a:schemeClr val="bg1"/>
          </a:solidFill>
        </p:grpSpPr>
        <p:sp>
          <p:nvSpPr>
            <p:cNvPr id="62" name="Прямоугольник 61"/>
            <p:cNvSpPr/>
            <p:nvPr/>
          </p:nvSpPr>
          <p:spPr bwMode="auto">
            <a:xfrm>
              <a:off x="7408333" y="4106333"/>
              <a:ext cx="203200" cy="389467"/>
            </a:xfrm>
            <a:prstGeom prst="rect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3" name="Прямая соединительная линия 62"/>
            <p:cNvCxnSpPr>
              <a:stCxn id="62" idx="2"/>
            </p:cNvCxnSpPr>
            <p:nvPr/>
          </p:nvCxnSpPr>
          <p:spPr bwMode="auto">
            <a:xfrm flipH="1">
              <a:off x="7408333" y="4495800"/>
              <a:ext cx="101600" cy="321733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Прямая соединительная линия 63"/>
            <p:cNvCxnSpPr>
              <a:stCxn id="62" idx="2"/>
            </p:cNvCxnSpPr>
            <p:nvPr/>
          </p:nvCxnSpPr>
          <p:spPr bwMode="auto">
            <a:xfrm>
              <a:off x="7509933" y="4495800"/>
              <a:ext cx="101600" cy="321733"/>
            </a:xfrm>
            <a:prstGeom prst="line">
              <a:avLst/>
            </a:prstGeom>
            <a:grp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Группа 8"/>
          <p:cNvGrpSpPr/>
          <p:nvPr/>
        </p:nvGrpSpPr>
        <p:grpSpPr>
          <a:xfrm>
            <a:off x="684209" y="4740394"/>
            <a:ext cx="301305" cy="855292"/>
            <a:chOff x="1440258" y="4203862"/>
            <a:chExt cx="301305" cy="855292"/>
          </a:xfrm>
        </p:grpSpPr>
        <p:cxnSp>
          <p:nvCxnSpPr>
            <p:cNvPr id="67" name="Прямая соединительная линия 66"/>
            <p:cNvCxnSpPr/>
            <p:nvPr/>
          </p:nvCxnSpPr>
          <p:spPr bwMode="auto">
            <a:xfrm flipH="1">
              <a:off x="149598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Прямая соединительная линия 67"/>
            <p:cNvCxnSpPr/>
            <p:nvPr/>
          </p:nvCxnSpPr>
          <p:spPr bwMode="auto">
            <a:xfrm>
              <a:off x="159091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258" y="4203862"/>
              <a:ext cx="301305" cy="292401"/>
            </a:xfrm>
            <a:prstGeom prst="rect">
              <a:avLst/>
            </a:prstGeom>
          </p:spPr>
        </p:pic>
        <p:sp>
          <p:nvSpPr>
            <p:cNvPr id="66" name="Овал 65"/>
            <p:cNvSpPr/>
            <p:nvPr/>
          </p:nvSpPr>
          <p:spPr bwMode="auto">
            <a:xfrm>
              <a:off x="1449256" y="4209580"/>
              <a:ext cx="279410" cy="27866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" name="Прямая соединительная линия 4"/>
            <p:cNvCxnSpPr/>
            <p:nvPr/>
          </p:nvCxnSpPr>
          <p:spPr bwMode="auto">
            <a:xfrm flipV="1">
              <a:off x="1590911" y="4490074"/>
              <a:ext cx="0" cy="26846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9" name="Группа 68"/>
          <p:cNvGrpSpPr/>
          <p:nvPr/>
        </p:nvGrpSpPr>
        <p:grpSpPr>
          <a:xfrm>
            <a:off x="684209" y="2464095"/>
            <a:ext cx="301305" cy="855292"/>
            <a:chOff x="1440258" y="4203862"/>
            <a:chExt cx="301305" cy="855292"/>
          </a:xfrm>
        </p:grpSpPr>
        <p:cxnSp>
          <p:nvCxnSpPr>
            <p:cNvPr id="70" name="Прямая соединительная линия 69"/>
            <p:cNvCxnSpPr/>
            <p:nvPr/>
          </p:nvCxnSpPr>
          <p:spPr bwMode="auto">
            <a:xfrm flipH="1">
              <a:off x="149598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Прямая соединительная линия 70"/>
            <p:cNvCxnSpPr/>
            <p:nvPr/>
          </p:nvCxnSpPr>
          <p:spPr bwMode="auto">
            <a:xfrm>
              <a:off x="159091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258" y="4203862"/>
              <a:ext cx="301305" cy="292401"/>
            </a:xfrm>
            <a:prstGeom prst="rect">
              <a:avLst/>
            </a:prstGeom>
          </p:spPr>
        </p:pic>
        <p:sp>
          <p:nvSpPr>
            <p:cNvPr id="73" name="Овал 72"/>
            <p:cNvSpPr/>
            <p:nvPr/>
          </p:nvSpPr>
          <p:spPr bwMode="auto">
            <a:xfrm>
              <a:off x="1449256" y="4209580"/>
              <a:ext cx="279410" cy="27866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74" name="Прямая соединительная линия 73"/>
            <p:cNvCxnSpPr/>
            <p:nvPr/>
          </p:nvCxnSpPr>
          <p:spPr bwMode="auto">
            <a:xfrm flipV="1">
              <a:off x="1590911" y="4490074"/>
              <a:ext cx="0" cy="26846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5" name="Группа 74"/>
          <p:cNvGrpSpPr/>
          <p:nvPr/>
        </p:nvGrpSpPr>
        <p:grpSpPr>
          <a:xfrm>
            <a:off x="3166716" y="2099060"/>
            <a:ext cx="301305" cy="855292"/>
            <a:chOff x="1440258" y="4203862"/>
            <a:chExt cx="301305" cy="855292"/>
          </a:xfrm>
        </p:grpSpPr>
        <p:cxnSp>
          <p:nvCxnSpPr>
            <p:cNvPr id="76" name="Прямая соединительная линия 75"/>
            <p:cNvCxnSpPr/>
            <p:nvPr/>
          </p:nvCxnSpPr>
          <p:spPr bwMode="auto">
            <a:xfrm flipH="1">
              <a:off x="149598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Прямая соединительная линия 76"/>
            <p:cNvCxnSpPr/>
            <p:nvPr/>
          </p:nvCxnSpPr>
          <p:spPr bwMode="auto">
            <a:xfrm>
              <a:off x="159091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78" name="Рисунок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258" y="4203862"/>
              <a:ext cx="301305" cy="292401"/>
            </a:xfrm>
            <a:prstGeom prst="rect">
              <a:avLst/>
            </a:prstGeom>
          </p:spPr>
        </p:pic>
        <p:sp>
          <p:nvSpPr>
            <p:cNvPr id="79" name="Овал 78"/>
            <p:cNvSpPr/>
            <p:nvPr/>
          </p:nvSpPr>
          <p:spPr bwMode="auto">
            <a:xfrm>
              <a:off x="1449256" y="4209580"/>
              <a:ext cx="279410" cy="27866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0" name="Прямая соединительная линия 79"/>
            <p:cNvCxnSpPr/>
            <p:nvPr/>
          </p:nvCxnSpPr>
          <p:spPr bwMode="auto">
            <a:xfrm flipV="1">
              <a:off x="1590911" y="4490074"/>
              <a:ext cx="0" cy="26846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1" name="Группа 80"/>
          <p:cNvGrpSpPr/>
          <p:nvPr/>
        </p:nvGrpSpPr>
        <p:grpSpPr>
          <a:xfrm>
            <a:off x="3175714" y="5336494"/>
            <a:ext cx="301305" cy="855292"/>
            <a:chOff x="1440258" y="4203862"/>
            <a:chExt cx="301305" cy="855292"/>
          </a:xfrm>
        </p:grpSpPr>
        <p:cxnSp>
          <p:nvCxnSpPr>
            <p:cNvPr id="82" name="Прямая соединительная линия 81"/>
            <p:cNvCxnSpPr/>
            <p:nvPr/>
          </p:nvCxnSpPr>
          <p:spPr bwMode="auto">
            <a:xfrm flipH="1">
              <a:off x="149598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Прямая соединительная линия 82"/>
            <p:cNvCxnSpPr/>
            <p:nvPr/>
          </p:nvCxnSpPr>
          <p:spPr bwMode="auto">
            <a:xfrm>
              <a:off x="159091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84" name="Рисунок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258" y="4203862"/>
              <a:ext cx="301305" cy="292401"/>
            </a:xfrm>
            <a:prstGeom prst="rect">
              <a:avLst/>
            </a:prstGeom>
          </p:spPr>
        </p:pic>
        <p:sp>
          <p:nvSpPr>
            <p:cNvPr id="85" name="Овал 84"/>
            <p:cNvSpPr/>
            <p:nvPr/>
          </p:nvSpPr>
          <p:spPr bwMode="auto">
            <a:xfrm>
              <a:off x="1449256" y="4209580"/>
              <a:ext cx="279410" cy="27866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6" name="Прямая соединительная линия 85"/>
            <p:cNvCxnSpPr/>
            <p:nvPr/>
          </p:nvCxnSpPr>
          <p:spPr bwMode="auto">
            <a:xfrm flipV="1">
              <a:off x="1590911" y="4490074"/>
              <a:ext cx="0" cy="26846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7" name="Группа 86"/>
          <p:cNvGrpSpPr/>
          <p:nvPr/>
        </p:nvGrpSpPr>
        <p:grpSpPr>
          <a:xfrm>
            <a:off x="5113439" y="2456895"/>
            <a:ext cx="301305" cy="855292"/>
            <a:chOff x="1440258" y="4203862"/>
            <a:chExt cx="301305" cy="855292"/>
          </a:xfrm>
        </p:grpSpPr>
        <p:cxnSp>
          <p:nvCxnSpPr>
            <p:cNvPr id="88" name="Прямая соединительная линия 87"/>
            <p:cNvCxnSpPr/>
            <p:nvPr/>
          </p:nvCxnSpPr>
          <p:spPr bwMode="auto">
            <a:xfrm flipH="1">
              <a:off x="149598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Прямая соединительная линия 88"/>
            <p:cNvCxnSpPr/>
            <p:nvPr/>
          </p:nvCxnSpPr>
          <p:spPr bwMode="auto">
            <a:xfrm>
              <a:off x="159091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0" name="Рисунок 8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258" y="4203862"/>
              <a:ext cx="301305" cy="292401"/>
            </a:xfrm>
            <a:prstGeom prst="rect">
              <a:avLst/>
            </a:prstGeom>
          </p:spPr>
        </p:pic>
        <p:sp>
          <p:nvSpPr>
            <p:cNvPr id="91" name="Овал 90"/>
            <p:cNvSpPr/>
            <p:nvPr/>
          </p:nvSpPr>
          <p:spPr bwMode="auto">
            <a:xfrm>
              <a:off x="1449256" y="4209580"/>
              <a:ext cx="279410" cy="27866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2" name="Прямая соединительная линия 91"/>
            <p:cNvCxnSpPr/>
            <p:nvPr/>
          </p:nvCxnSpPr>
          <p:spPr bwMode="auto">
            <a:xfrm flipV="1">
              <a:off x="1590911" y="4490074"/>
              <a:ext cx="0" cy="26846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3" name="Группа 92"/>
          <p:cNvGrpSpPr/>
          <p:nvPr/>
        </p:nvGrpSpPr>
        <p:grpSpPr>
          <a:xfrm>
            <a:off x="5160904" y="4740395"/>
            <a:ext cx="301305" cy="855292"/>
            <a:chOff x="1440258" y="4203862"/>
            <a:chExt cx="301305" cy="855292"/>
          </a:xfrm>
        </p:grpSpPr>
        <p:cxnSp>
          <p:nvCxnSpPr>
            <p:cNvPr id="94" name="Прямая соединительная линия 93"/>
            <p:cNvCxnSpPr/>
            <p:nvPr/>
          </p:nvCxnSpPr>
          <p:spPr bwMode="auto">
            <a:xfrm flipH="1">
              <a:off x="149598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Прямая соединительная линия 94"/>
            <p:cNvCxnSpPr/>
            <p:nvPr/>
          </p:nvCxnSpPr>
          <p:spPr bwMode="auto">
            <a:xfrm>
              <a:off x="1590911" y="4758542"/>
              <a:ext cx="94930" cy="300612"/>
            </a:xfrm>
            <a:prstGeom prst="lin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6" name="Рисунок 9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0258" y="4203862"/>
              <a:ext cx="301305" cy="292401"/>
            </a:xfrm>
            <a:prstGeom prst="rect">
              <a:avLst/>
            </a:prstGeom>
          </p:spPr>
        </p:pic>
        <p:sp>
          <p:nvSpPr>
            <p:cNvPr id="97" name="Овал 96"/>
            <p:cNvSpPr/>
            <p:nvPr/>
          </p:nvSpPr>
          <p:spPr bwMode="auto">
            <a:xfrm>
              <a:off x="1449256" y="4209580"/>
              <a:ext cx="279410" cy="27866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98" name="Прямая соединительная линия 97"/>
            <p:cNvCxnSpPr/>
            <p:nvPr/>
          </p:nvCxnSpPr>
          <p:spPr bwMode="auto">
            <a:xfrm flipV="1">
              <a:off x="1590911" y="4490074"/>
              <a:ext cx="0" cy="26846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3" name="Прямая соединительная линия 22"/>
          <p:cNvCxnSpPr>
            <a:stCxn id="44" idx="0"/>
          </p:cNvCxnSpPr>
          <p:nvPr/>
        </p:nvCxnSpPr>
        <p:spPr bwMode="auto">
          <a:xfrm flipH="1" flipV="1">
            <a:off x="834862" y="2601943"/>
            <a:ext cx="1167638" cy="2408013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Прямая соединительная линия 24"/>
          <p:cNvCxnSpPr>
            <a:stCxn id="44" idx="0"/>
          </p:cNvCxnSpPr>
          <p:nvPr/>
        </p:nvCxnSpPr>
        <p:spPr bwMode="auto">
          <a:xfrm flipH="1" flipV="1">
            <a:off x="832912" y="4886596"/>
            <a:ext cx="1169588" cy="12336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Прямая соединительная линия 26"/>
          <p:cNvCxnSpPr>
            <a:stCxn id="44" idx="0"/>
          </p:cNvCxnSpPr>
          <p:nvPr/>
        </p:nvCxnSpPr>
        <p:spPr bwMode="auto">
          <a:xfrm flipV="1">
            <a:off x="2002500" y="4886595"/>
            <a:ext cx="3309057" cy="123361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Прямая соединительная линия 30"/>
          <p:cNvCxnSpPr>
            <a:stCxn id="44" idx="0"/>
          </p:cNvCxnSpPr>
          <p:nvPr/>
        </p:nvCxnSpPr>
        <p:spPr bwMode="auto">
          <a:xfrm>
            <a:off x="2002500" y="5009956"/>
            <a:ext cx="1311849" cy="471586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Равнобедренный треугольник 34"/>
          <p:cNvSpPr/>
          <p:nvPr/>
        </p:nvSpPr>
        <p:spPr bwMode="auto">
          <a:xfrm>
            <a:off x="2002500" y="3634740"/>
            <a:ext cx="1418797" cy="1375216"/>
          </a:xfrm>
          <a:prstGeom prst="triangle">
            <a:avLst/>
          </a:prstGeom>
          <a:solidFill>
            <a:srgbClr val="00B050">
              <a:alpha val="2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" name="Заголовок 1"/>
          <p:cNvSpPr txBox="1">
            <a:spLocks/>
          </p:cNvSpPr>
          <p:nvPr/>
        </p:nvSpPr>
        <p:spPr bwMode="auto">
          <a:xfrm>
            <a:off x="871538" y="400051"/>
            <a:ext cx="809783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b="0" kern="0" dirty="0" smtClean="0">
                <a:solidFill>
                  <a:srgbClr val="FF0000"/>
                </a:solidFill>
              </a:rPr>
              <a:t>Полевые работы</a:t>
            </a:r>
          </a:p>
          <a:p>
            <a:pPr lvl="0"/>
            <a:r>
              <a:rPr lang="ru-RU" sz="2800" b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Сканирование резервуара</a:t>
            </a:r>
            <a:endParaRPr lang="ru-RU" sz="2800" b="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787813" y="1411511"/>
            <a:ext cx="77816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b="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Для 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точной </a:t>
            </a:r>
            <a:r>
              <a:rPr lang="ru-RU" sz="1600" b="0" kern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геопривязки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облаков точек необходимо</a:t>
            </a:r>
            <a:r>
              <a:rPr lang="ru-RU" sz="1600" b="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чтобы </a:t>
            </a:r>
            <a:r>
              <a:rPr lang="ru-RU" sz="1600" b="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 соседних станций было минимум 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 </a:t>
            </a:r>
            <a:r>
              <a:rPr lang="ru-RU" sz="1600" b="0" kern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общие точки привязки</a:t>
            </a:r>
            <a:r>
              <a:rPr lang="ru-RU" sz="1600" b="0" kern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1600" b="0" kern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0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Полевые работы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Leica ScanStation P</a:t>
            </a:r>
            <a:r>
              <a:rPr lang="ru-RU" sz="2800" dirty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0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933" y="1632997"/>
            <a:ext cx="863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Сканирование может осуществляться как на 360°, так в </a:t>
            </a:r>
            <a:r>
              <a:rPr lang="ru-RU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конкретном заданном 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секторе, который выбирается при помощи встроенной в прибор камеры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2467430"/>
            <a:ext cx="4715932" cy="3581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857" y="2480356"/>
            <a:ext cx="3840693" cy="356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74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dirty="0">
                <a:solidFill>
                  <a:srgbClr val="FF0000"/>
                </a:solidFill>
              </a:rPr>
              <a:t>Полевые работы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Leica ScanStation P</a:t>
            </a:r>
            <a:r>
              <a:rPr lang="ru-RU" sz="2800" dirty="0">
                <a:solidFill>
                  <a:srgbClr val="FF0000"/>
                </a:solidFill>
              </a:rPr>
              <a:t>4</a:t>
            </a:r>
            <a:r>
              <a:rPr lang="en-US" sz="2800" dirty="0">
                <a:solidFill>
                  <a:srgbClr val="FF0000"/>
                </a:solidFill>
              </a:rPr>
              <a:t>0</a:t>
            </a:r>
            <a:endParaRPr lang="ru-RU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8121"/>
            <a:ext cx="8229600" cy="441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2409825" y="5429250"/>
            <a:ext cx="295275" cy="2952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943600" y="4343400"/>
            <a:ext cx="295275" cy="2952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795962" y="3162300"/>
            <a:ext cx="295275" cy="2952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976812" y="2295525"/>
            <a:ext cx="295275" cy="2952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328862" y="2714625"/>
            <a:ext cx="295275" cy="29527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605213" y="2295525"/>
            <a:ext cx="209550" cy="20955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338638" y="2062163"/>
            <a:ext cx="209550" cy="20955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>
            <a:stCxn id="5" idx="4"/>
          </p:cNvCxnSpPr>
          <p:nvPr/>
        </p:nvCxnSpPr>
        <p:spPr>
          <a:xfrm flipH="1">
            <a:off x="2557462" y="5724525"/>
            <a:ext cx="1" cy="4762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14028" y="6115050"/>
            <a:ext cx="2486867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800" b="0" dirty="0" smtClean="0"/>
              <a:t>Точки стояния прибора</a:t>
            </a:r>
            <a:endParaRPr lang="ru-RU" sz="1800" b="0" dirty="0"/>
          </a:p>
        </p:txBody>
      </p:sp>
      <p:cxnSp>
        <p:nvCxnSpPr>
          <p:cNvPr id="18" name="Прямая со стрелкой 17"/>
          <p:cNvCxnSpPr>
            <a:stCxn id="5" idx="6"/>
            <a:endCxn id="7" idx="2"/>
          </p:cNvCxnSpPr>
          <p:nvPr/>
        </p:nvCxnSpPr>
        <p:spPr>
          <a:xfrm flipV="1">
            <a:off x="2705100" y="4491038"/>
            <a:ext cx="3238500" cy="1085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0"/>
            <a:endCxn id="8" idx="4"/>
          </p:cNvCxnSpPr>
          <p:nvPr/>
        </p:nvCxnSpPr>
        <p:spPr>
          <a:xfrm flipH="1" flipV="1">
            <a:off x="5943600" y="3457575"/>
            <a:ext cx="147638" cy="885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8" idx="1"/>
          </p:cNvCxnSpPr>
          <p:nvPr/>
        </p:nvCxnSpPr>
        <p:spPr>
          <a:xfrm flipH="1" flipV="1">
            <a:off x="5272088" y="2505076"/>
            <a:ext cx="567116" cy="7004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2624138" y="2714625"/>
            <a:ext cx="595312" cy="14068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0" idx="4"/>
            <a:endCxn id="5" idx="0"/>
          </p:cNvCxnSpPr>
          <p:nvPr/>
        </p:nvCxnSpPr>
        <p:spPr>
          <a:xfrm>
            <a:off x="2476500" y="3009900"/>
            <a:ext cx="80963" cy="24193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925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rgbClr val="FF0000"/>
                </a:solidFill>
              </a:rPr>
              <a:t>Полевые работы</a:t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Leica ScanStation </a:t>
            </a:r>
            <a:r>
              <a:rPr lang="en-US" sz="2800" dirty="0" smtClean="0">
                <a:solidFill>
                  <a:srgbClr val="FF0000"/>
                </a:solidFill>
              </a:rPr>
              <a:t>P</a:t>
            </a:r>
            <a:r>
              <a:rPr lang="ru-RU" sz="2800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0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dirty="0" smtClean="0">
                <a:solidFill>
                  <a:srgbClr val="CC0000"/>
                </a:solidFill>
              </a:rPr>
              <a:t>Leica ScanStation P</a:t>
            </a:r>
            <a:r>
              <a:rPr lang="ru-RU" b="0" dirty="0" smtClean="0">
                <a:solidFill>
                  <a:srgbClr val="CC0000"/>
                </a:solidFill>
              </a:rPr>
              <a:t>4</a:t>
            </a:r>
            <a:r>
              <a:rPr lang="en-US" b="0" dirty="0" smtClean="0">
                <a:solidFill>
                  <a:srgbClr val="CC0000"/>
                </a:solidFill>
              </a:rPr>
              <a:t>0 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имеет возможность привязки прибора непосредственно в поле. 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полевое программное обеспечение прибора включены все методы геодезической ориентировки, что позволяет значительно увеличить точность и контроль качества привязки.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Если по каким-то причинам на объекте сканирования не были расставлены марки для ориентирования,</a:t>
            </a:r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или они были смещены в процессе работ, программное обеспечение </a:t>
            </a:r>
            <a:r>
              <a:rPr lang="en-US" b="0" dirty="0" smtClean="0">
                <a:solidFill>
                  <a:srgbClr val="CC0000"/>
                </a:solidFill>
              </a:rPr>
              <a:t>Leica Cyclone</a:t>
            </a:r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позволяет произвести сшивку по «характерным точкам»</a:t>
            </a:r>
          </a:p>
          <a:p>
            <a:endParaRPr lang="ru-RU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Характерной точкой может являться любой объект, который легко распознать в облаке точек и который попал в поле зрения прибора на нескольких станциях. К примеру: плафон фонаря, табличка на доме, угол комнаты и т.д.</a:t>
            </a:r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40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719138" y="1798638"/>
            <a:ext cx="7479981" cy="3959225"/>
          </a:xfrm>
        </p:spPr>
        <p:txBody>
          <a:bodyPr/>
          <a:lstStyle/>
          <a:p>
            <a:pPr marL="0" indent="0">
              <a:buNone/>
            </a:pPr>
            <a:r>
              <a:rPr lang="ru-RU" sz="20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Этапы камеральных работ: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Сшивка данных сканирования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Чистка облака точек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Построение триангуляционной модели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Построение цветовой карты отклонений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Построение сечений по поясам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Нивелировка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Составление отчета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71538" y="871538"/>
            <a:ext cx="8097837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3200" b="0" kern="0" dirty="0" smtClean="0">
                <a:solidFill>
                  <a:srgbClr val="FF0000"/>
                </a:solidFill>
              </a:rPr>
              <a:t>Камеральные работы</a:t>
            </a:r>
            <a:endParaRPr lang="ru-RU" sz="3200" b="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765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9138" y="481013"/>
            <a:ext cx="8097837" cy="90011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Сшивка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1" y="2152650"/>
            <a:ext cx="9129429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7933" y="1166272"/>
            <a:ext cx="8635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отсканированным в поле маркам, программное обеспечение </a:t>
            </a:r>
            <a:r>
              <a:rPr 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Leica Cyclone REGISTER 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автоматически связывает станции меду собой и пересчитывает облако точек в заданную систему координат. 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37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Облако точек, полученное при съемке сканером </a:t>
            </a:r>
            <a:r>
              <a:rPr lang="en-US" sz="3200" dirty="0" smtClean="0">
                <a:solidFill>
                  <a:srgbClr val="FF0000"/>
                </a:solidFill>
              </a:rPr>
              <a:t>Leica ScanStation P</a:t>
            </a:r>
            <a:r>
              <a:rPr lang="ru-RU" sz="3200" dirty="0" smtClean="0">
                <a:solidFill>
                  <a:srgbClr val="FF0000"/>
                </a:solidFill>
              </a:rPr>
              <a:t>4</a:t>
            </a:r>
            <a:r>
              <a:rPr lang="en-US" sz="3200" dirty="0" smtClean="0">
                <a:solidFill>
                  <a:srgbClr val="FF0000"/>
                </a:solidFill>
              </a:rPr>
              <a:t>0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144000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206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rgbClr val="FF0000"/>
                </a:solidFill>
              </a:rPr>
              <a:t>Чистка облака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675" y="1247776"/>
            <a:ext cx="8229600" cy="2114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После того, как данные сшиты, поверхность резервуара необходимо очистить от объектов, не относящихся к стенкам резервуара.</a:t>
            </a:r>
          </a:p>
          <a:p>
            <a:pPr marL="0" indent="0">
              <a:buNone/>
            </a:pPr>
            <a:r>
              <a:rPr lang="ru-RU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Для этого в тело резервуара вписывается наиболее подходящий по диаметру цилиндр.</a:t>
            </a:r>
          </a:p>
          <a:p>
            <a:pPr marL="0" indent="0">
              <a:buNone/>
            </a:pPr>
            <a:r>
              <a:rPr lang="ru-RU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rPr>
              <a:t>После этого запускается функция сегментирования облака: точки стенок резервуара, которые совпадают со вписанным цилиндром выделяются в один слой, а точки от лестниц и конструкций в другой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234225"/>
            <a:ext cx="4860924" cy="344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H="1">
            <a:off x="2924175" y="3467100"/>
            <a:ext cx="275272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2114550" y="4676775"/>
            <a:ext cx="2752725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66058" y="3282434"/>
            <a:ext cx="1958327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800" b="0" dirty="0">
                <a:latin typeface="+mn-lt"/>
              </a:rPr>
              <a:t>Точки резервуара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746" y="4288583"/>
            <a:ext cx="2093296" cy="77638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800" b="0" dirty="0" smtClean="0">
                <a:latin typeface="+mn-lt"/>
              </a:rPr>
              <a:t>Отфильтрованные </a:t>
            </a:r>
          </a:p>
          <a:p>
            <a:r>
              <a:rPr lang="ru-RU" sz="1800" b="0" dirty="0" smtClean="0">
                <a:latin typeface="+mn-lt"/>
              </a:rPr>
              <a:t>точки</a:t>
            </a:r>
            <a:endParaRPr lang="ru-RU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149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19125"/>
            <a:ext cx="8229600" cy="1123950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2700" dirty="0">
                <a:solidFill>
                  <a:srgbClr val="FF0000"/>
                </a:solidFill>
              </a:rPr>
              <a:t>Обработка результатов</a:t>
            </a:r>
            <a:r>
              <a:rPr lang="ru-RU" sz="2700" dirty="0" smtClean="0">
                <a:solidFill>
                  <a:srgbClr val="FF0000"/>
                </a:solidFill>
              </a:rPr>
              <a:t/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200" b="0" dirty="0" smtClean="0">
                <a:solidFill>
                  <a:srgbClr val="FF0000"/>
                </a:solidFill>
              </a:rPr>
              <a:t>Отклонения </a:t>
            </a:r>
            <a:r>
              <a:rPr lang="ru-RU" sz="2200" b="0" dirty="0">
                <a:solidFill>
                  <a:srgbClr val="FF0000"/>
                </a:solidFill>
              </a:rPr>
              <a:t>формы резервуара от идеальной</a:t>
            </a:r>
            <a:r>
              <a:rPr lang="ru-RU" dirty="0"/>
              <a:t/>
            </a:r>
            <a:br>
              <a:rPr lang="ru-RU" dirty="0"/>
            </a:br>
            <a:endParaRPr lang="ru-RU" b="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2606728"/>
            <a:ext cx="7687204" cy="4028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1867" y="1377950"/>
            <a:ext cx="7797800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определения деформации резервуара в облако точек вписывается идеальная 3</a:t>
            </a: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 </a:t>
            </a:r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модель</a:t>
            </a:r>
          </a:p>
          <a:p>
            <a:pPr algn="l"/>
            <a:r>
              <a:rPr lang="ru-RU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идеальный цилиндр накладывается триангуляционная модель реального резервуара и строится карта отклонений</a:t>
            </a:r>
          </a:p>
          <a:p>
            <a:pPr algn="l"/>
            <a:endParaRPr lang="ru-RU" sz="1800" b="0" dirty="0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368215" y="6228715"/>
            <a:ext cx="2887132" cy="376663"/>
          </a:xfrm>
          <a:prstGeom prst="roundRect">
            <a:avLst/>
          </a:prstGeom>
          <a:solidFill>
            <a:schemeClr val="bg1">
              <a:alpha val="49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ru-RU" sz="1400" b="0" dirty="0" smtClean="0"/>
              <a:t>Идеальная модель резервуара</a:t>
            </a:r>
            <a:endParaRPr lang="ru-RU" sz="1400" b="0" dirty="0"/>
          </a:p>
        </p:txBody>
      </p:sp>
      <p:cxnSp>
        <p:nvCxnSpPr>
          <p:cNvPr id="8" name="Прямая соединительная линия 7"/>
          <p:cNvCxnSpPr>
            <a:stCxn id="6" idx="0"/>
          </p:cNvCxnSpPr>
          <p:nvPr/>
        </p:nvCxnSpPr>
        <p:spPr bwMode="auto">
          <a:xfrm flipH="1" flipV="1">
            <a:off x="2291080" y="5174511"/>
            <a:ext cx="520701" cy="1054204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4779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995" y="1711325"/>
            <a:ext cx="77978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Цветовая карта отклонений фактического состояния резервуара от идеального</a:t>
            </a:r>
          </a:p>
          <a:p>
            <a:pPr algn="l"/>
            <a:endParaRPr lang="ru-RU" sz="1800" b="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619125"/>
            <a:ext cx="8229600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ru-RU" sz="3200" b="0" dirty="0" smtClean="0">
                <a:solidFill>
                  <a:srgbClr val="FF0000"/>
                </a:solidFill>
              </a:rPr>
              <a:t>Обработка результатов</a:t>
            </a:r>
            <a:br>
              <a:rPr lang="ru-RU" sz="3200" b="0" dirty="0" smtClean="0">
                <a:solidFill>
                  <a:srgbClr val="FF0000"/>
                </a:solidFill>
              </a:rPr>
            </a:br>
            <a:r>
              <a:rPr lang="ru-RU" sz="2800" b="0" dirty="0" smtClean="0">
                <a:solidFill>
                  <a:srgbClr val="FF0000"/>
                </a:solidFill>
              </a:rPr>
              <a:t>Отклонения формы резервуара от идеальной</a:t>
            </a:r>
            <a:r>
              <a:rPr lang="ru-RU" sz="2800" b="0" dirty="0" smtClean="0"/>
              <a:t/>
            </a:r>
            <a:br>
              <a:rPr lang="ru-RU" sz="2800" b="0" dirty="0" smtClean="0"/>
            </a:br>
            <a:endParaRPr lang="ru-RU" sz="2800" b="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50" y="2516242"/>
            <a:ext cx="7609840" cy="4029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297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995" y="1511300"/>
            <a:ext cx="77978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Направление и величину отклонения можно вывести в виде объемного 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графика или в виде графика отклонений каждой образующей от вертикали.</a:t>
            </a:r>
          </a:p>
          <a:p>
            <a:pPr algn="l"/>
            <a:endParaRPr lang="ru-RU" sz="1800" b="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800" b="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619125"/>
            <a:ext cx="8229600" cy="1123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ru-RU" sz="3200" b="0" dirty="0" smtClean="0">
                <a:solidFill>
                  <a:srgbClr val="FF0000"/>
                </a:solidFill>
              </a:rPr>
              <a:t>Обработка результатов</a:t>
            </a:r>
            <a:br>
              <a:rPr lang="ru-RU" sz="3200" b="0" dirty="0" smtClean="0">
                <a:solidFill>
                  <a:srgbClr val="FF0000"/>
                </a:solidFill>
              </a:rPr>
            </a:br>
            <a:r>
              <a:rPr lang="ru-RU" sz="2800" b="0" dirty="0" smtClean="0">
                <a:solidFill>
                  <a:srgbClr val="FF0000"/>
                </a:solidFill>
              </a:rPr>
              <a:t>Отклонения формы резервуара от идеальной</a:t>
            </a:r>
            <a:r>
              <a:rPr lang="ru-RU" sz="2800" b="0" dirty="0" smtClean="0"/>
              <a:t/>
            </a:r>
            <a:br>
              <a:rPr lang="ru-RU" sz="2800" b="0" dirty="0" smtClean="0"/>
            </a:br>
            <a:endParaRPr lang="ru-RU" sz="2800" b="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75" y="2577735"/>
            <a:ext cx="8067040" cy="4280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27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3405" y="1529080"/>
            <a:ext cx="77978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Так же схему можно представить в виде развертки</a:t>
            </a:r>
          </a:p>
          <a:p>
            <a:pPr algn="l"/>
            <a:endParaRPr lang="ru-RU" sz="1800" b="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1" t="12898" r="1932" b="3103"/>
          <a:stretch/>
        </p:blipFill>
        <p:spPr>
          <a:xfrm>
            <a:off x="281737" y="2042506"/>
            <a:ext cx="8587943" cy="474465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619125"/>
            <a:ext cx="8229600" cy="1123950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3600" dirty="0">
                <a:solidFill>
                  <a:srgbClr val="FF0000"/>
                </a:solidFill>
              </a:rPr>
              <a:t>Обработка результатов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100" b="0" dirty="0" smtClean="0">
                <a:solidFill>
                  <a:srgbClr val="FF0000"/>
                </a:solidFill>
              </a:rPr>
              <a:t>Отклонения </a:t>
            </a:r>
            <a:r>
              <a:rPr lang="ru-RU" sz="3100" b="0" dirty="0">
                <a:solidFill>
                  <a:srgbClr val="FF0000"/>
                </a:solidFill>
              </a:rPr>
              <a:t>формы резервуара от идеальной</a:t>
            </a:r>
            <a:r>
              <a:rPr lang="ru-RU" sz="3100" dirty="0"/>
              <a:t/>
            </a:r>
            <a:br>
              <a:rPr lang="ru-RU" sz="3100" dirty="0"/>
            </a:br>
            <a:endParaRPr lang="ru-RU" sz="3100" b="0" dirty="0"/>
          </a:p>
        </p:txBody>
      </p:sp>
    </p:spTree>
    <p:extLst>
      <p:ext uri="{BB962C8B-B14F-4D97-AF65-F5344CB8AC3E}">
        <p14:creationId xmlns:p14="http://schemas.microsoft.com/office/powerpoint/2010/main" val="177228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286409"/>
          </a:xfrm>
        </p:spPr>
        <p:txBody>
          <a:bodyPr>
            <a:noAutofit/>
          </a:bodyPr>
          <a:lstStyle/>
          <a:p>
            <a:pPr lvl="0" algn="l"/>
            <a:r>
              <a:rPr lang="ru-RU" sz="2800" dirty="0">
                <a:solidFill>
                  <a:srgbClr val="FF0000"/>
                </a:solidFill>
              </a:rPr>
              <a:t>Обработка </a:t>
            </a:r>
            <a:r>
              <a:rPr lang="ru-RU" sz="2800" dirty="0" smtClean="0">
                <a:solidFill>
                  <a:srgbClr val="FF0000"/>
                </a:solidFill>
              </a:rPr>
              <a:t>результатов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400" b="0" dirty="0" smtClean="0">
                <a:solidFill>
                  <a:srgbClr val="FF0000"/>
                </a:solidFill>
              </a:rPr>
              <a:t>Карта </a:t>
            </a:r>
            <a:r>
              <a:rPr lang="ru-RU" sz="2400" b="0" dirty="0">
                <a:solidFill>
                  <a:srgbClr val="FF0000"/>
                </a:solidFill>
              </a:rPr>
              <a:t>отклонения формы резервуара от идеальной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b="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550" y="1341972"/>
            <a:ext cx="7977717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3D 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модель полученного резервуара и модель идеального цилиндра рассекаются по поясам. По каждому из поясов строится отклонение сечений.</a:t>
            </a:r>
          </a:p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зависимости от направления отклонения, значения раскрашиваются в разные цвета</a:t>
            </a:r>
            <a:endParaRPr lang="ru-RU" sz="1800" b="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720" y="2973279"/>
            <a:ext cx="3381375" cy="341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2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0000"/>
                </a:solidFill>
              </a:rPr>
              <a:t>Нивелировка </a:t>
            </a:r>
            <a:endParaRPr lang="ru-RU" sz="3200" dirty="0">
              <a:solidFill>
                <a:srgbClr val="FF0000"/>
              </a:solidFill>
            </a:endParaRPr>
          </a:p>
        </p:txBody>
      </p:sp>
      <p:grpSp>
        <p:nvGrpSpPr>
          <p:cNvPr id="5" name="Группа 23"/>
          <p:cNvGrpSpPr>
            <a:grpSpLocks/>
          </p:cNvGrpSpPr>
          <p:nvPr/>
        </p:nvGrpSpPr>
        <p:grpSpPr bwMode="auto">
          <a:xfrm>
            <a:off x="4276916" y="1283209"/>
            <a:ext cx="4676775" cy="2336800"/>
            <a:chOff x="0" y="0"/>
            <a:chExt cx="52841" cy="26414"/>
          </a:xfrm>
        </p:grpSpPr>
        <p:pic>
          <p:nvPicPr>
            <p:cNvPr id="24" name="Рисунок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097" r="41853" b="11897"/>
            <a:stretch>
              <a:fillRect/>
            </a:stretch>
          </p:blipFill>
          <p:spPr bwMode="auto">
            <a:xfrm>
              <a:off x="0" y="0"/>
              <a:ext cx="52097" cy="26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ая со стрелкой 26"/>
            <p:cNvSpPr>
              <a:spLocks noChangeShapeType="1"/>
            </p:cNvSpPr>
            <p:nvPr/>
          </p:nvSpPr>
          <p:spPr bwMode="auto">
            <a:xfrm>
              <a:off x="15788" y="5065"/>
              <a:ext cx="9525" cy="5878"/>
            </a:xfrm>
            <a:prstGeom prst="straightConnector1">
              <a:avLst/>
            </a:prstGeom>
            <a:noFill/>
            <a:ln w="9525">
              <a:solidFill>
                <a:srgbClr val="8C0C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Прямая со стрелкой 28"/>
            <p:cNvSpPr>
              <a:spLocks noChangeShapeType="1"/>
            </p:cNvSpPr>
            <p:nvPr/>
          </p:nvSpPr>
          <p:spPr bwMode="auto">
            <a:xfrm flipH="1">
              <a:off x="10985" y="5065"/>
              <a:ext cx="4845" cy="15621"/>
            </a:xfrm>
            <a:prstGeom prst="straightConnector1">
              <a:avLst/>
            </a:prstGeom>
            <a:noFill/>
            <a:ln w="9525">
              <a:solidFill>
                <a:srgbClr val="8C0C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Поле 30"/>
            <p:cNvSpPr txBox="1">
              <a:spLocks noChangeArrowheads="1"/>
            </p:cNvSpPr>
            <p:nvPr/>
          </p:nvSpPr>
          <p:spPr bwMode="auto">
            <a:xfrm>
              <a:off x="7104" y="2565"/>
              <a:ext cx="32286" cy="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Точки нивелирования отмостки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Прямая со стрелкой 32"/>
            <p:cNvSpPr>
              <a:spLocks noChangeShapeType="1"/>
            </p:cNvSpPr>
            <p:nvPr/>
          </p:nvSpPr>
          <p:spPr bwMode="auto">
            <a:xfrm flipH="1" flipV="1">
              <a:off x="28747" y="18945"/>
              <a:ext cx="9522" cy="4474"/>
            </a:xfrm>
            <a:prstGeom prst="straightConnector1">
              <a:avLst/>
            </a:prstGeom>
            <a:noFill/>
            <a:ln w="9525">
              <a:solidFill>
                <a:srgbClr val="8C0C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Поле 34"/>
            <p:cNvSpPr txBox="1">
              <a:spLocks noChangeArrowheads="1"/>
            </p:cNvSpPr>
            <p:nvPr/>
          </p:nvSpPr>
          <p:spPr bwMode="auto">
            <a:xfrm>
              <a:off x="31181" y="22827"/>
              <a:ext cx="21660" cy="3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itchFamily="34" charset="0"/>
                  <a:cs typeface="Arial" pitchFamily="34" charset="0"/>
                </a:rPr>
                <a:t>Отмостка резервуара</a:t>
              </a:r>
              <a:endPara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684" y="3764810"/>
            <a:ext cx="3001007" cy="2729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04825" y="1264719"/>
            <a:ext cx="3476625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Точки для нивелировки резервуара берутся у каждой из образующих, на границе пересечения точек стенок резервуара и точек </a:t>
            </a:r>
            <a:r>
              <a:rPr lang="ru-RU" sz="18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окрайки</a:t>
            </a:r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r>
              <a:rPr lang="ru-RU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полученным данным строится график отклонений.</a:t>
            </a:r>
            <a:endParaRPr lang="ru-RU" sz="1800" b="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705794"/>
            <a:ext cx="5257800" cy="2610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637995"/>
      </p:ext>
    </p:extLst>
  </p:cSld>
  <p:clrMapOvr>
    <a:masterClrMapping/>
  </p:clrMapOvr>
</p:sld>
</file>

<file path=ppt/theme/theme1.xml><?xml version="1.0" encoding="utf-8"?>
<a:theme xmlns:a="http://schemas.openxmlformats.org/drawingml/2006/main" name="Leica 2005 Template (JWN)">
  <a:themeElements>
    <a:clrScheme name="">
      <a:dk1>
        <a:srgbClr val="000000"/>
      </a:dk1>
      <a:lt1>
        <a:srgbClr val="FFFFFF"/>
      </a:lt1>
      <a:dk2>
        <a:srgbClr val="EE0033"/>
      </a:dk2>
      <a:lt2>
        <a:srgbClr val="595959"/>
      </a:lt2>
      <a:accent1>
        <a:srgbClr val="AFA280"/>
      </a:accent1>
      <a:accent2>
        <a:srgbClr val="2F6680"/>
      </a:accent2>
      <a:accent3>
        <a:srgbClr val="FFFFFF"/>
      </a:accent3>
      <a:accent4>
        <a:srgbClr val="000000"/>
      </a:accent4>
      <a:accent5>
        <a:srgbClr val="D4CEC0"/>
      </a:accent5>
      <a:accent6>
        <a:srgbClr val="2A5C73"/>
      </a:accent6>
      <a:hlink>
        <a:srgbClr val="FFC035"/>
      </a:hlink>
      <a:folHlink>
        <a:srgbClr val="0086BC"/>
      </a:folHlink>
    </a:clrScheme>
    <a:fontScheme name="Leica 2005 Template (JWN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GB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ica 2005 Template (JWN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ica 2005 Template (JWN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8">
        <a:dk1>
          <a:srgbClr val="595959"/>
        </a:dk1>
        <a:lt1>
          <a:srgbClr val="FFFFFF"/>
        </a:lt1>
        <a:dk2>
          <a:srgbClr val="ED4119"/>
        </a:dk2>
        <a:lt2>
          <a:srgbClr val="5E574E"/>
        </a:lt2>
        <a:accent1>
          <a:srgbClr val="2A80B6"/>
        </a:accent1>
        <a:accent2>
          <a:srgbClr val="4F4B1F"/>
        </a:accent2>
        <a:accent3>
          <a:srgbClr val="FFFFFF"/>
        </a:accent3>
        <a:accent4>
          <a:srgbClr val="4B4B4B"/>
        </a:accent4>
        <a:accent5>
          <a:srgbClr val="ACC0D7"/>
        </a:accent5>
        <a:accent6>
          <a:srgbClr val="47431B"/>
        </a:accent6>
        <a:hlink>
          <a:srgbClr val="65979F"/>
        </a:hlink>
        <a:folHlink>
          <a:srgbClr val="BFA0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ica 2005 Template (JWN) 9">
        <a:dk1>
          <a:srgbClr val="000000"/>
        </a:dk1>
        <a:lt1>
          <a:srgbClr val="FFFFFF"/>
        </a:lt1>
        <a:dk2>
          <a:srgbClr val="EE0033"/>
        </a:dk2>
        <a:lt2>
          <a:srgbClr val="808080"/>
        </a:lt2>
        <a:accent1>
          <a:srgbClr val="BFA075"/>
        </a:accent1>
        <a:accent2>
          <a:srgbClr val="2A80B6"/>
        </a:accent2>
        <a:accent3>
          <a:srgbClr val="FFFFFF"/>
        </a:accent3>
        <a:accent4>
          <a:srgbClr val="000000"/>
        </a:accent4>
        <a:accent5>
          <a:srgbClr val="DCCDBD"/>
        </a:accent5>
        <a:accent6>
          <a:srgbClr val="2573A5"/>
        </a:accent6>
        <a:hlink>
          <a:srgbClr val="4F4B1F"/>
        </a:hlink>
        <a:folHlink>
          <a:srgbClr val="65979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27777</TotalTime>
  <Words>635</Words>
  <Application>Microsoft Office PowerPoint</Application>
  <PresentationFormat>Экран (4:3)</PresentationFormat>
  <Paragraphs>101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Leica 2005 Template (JWN)</vt:lpstr>
      <vt:lpstr>Презентация PowerPoint</vt:lpstr>
      <vt:lpstr>Что такое лазерное сканирование</vt:lpstr>
      <vt:lpstr>Презентация PowerPoint</vt:lpstr>
      <vt:lpstr>Вид данных, получаемый со сканеров</vt:lpstr>
      <vt:lpstr>Оборудование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Полевые работы Leica ScanStation P40</vt:lpstr>
      <vt:lpstr>Полевые работы Leica ScanStation P40</vt:lpstr>
      <vt:lpstr>Полевые работы Leica ScanStation P40</vt:lpstr>
      <vt:lpstr>Презентация PowerPoint</vt:lpstr>
      <vt:lpstr>Сшивка</vt:lpstr>
      <vt:lpstr>Облако точек, полученное при съемке сканером Leica ScanStation P40</vt:lpstr>
      <vt:lpstr>Чистка облака</vt:lpstr>
      <vt:lpstr>Обработка результатов Отклонения формы резервуара от идеальной </vt:lpstr>
      <vt:lpstr>Презентация PowerPoint</vt:lpstr>
      <vt:lpstr>Презентация PowerPoint</vt:lpstr>
      <vt:lpstr>Обработка результатов Отклонения формы резервуара от идеальной </vt:lpstr>
      <vt:lpstr>Обработка результатов  Карта отклонения формы резервуара от идеальной </vt:lpstr>
      <vt:lpstr>Нивелировка </vt:lpstr>
    </vt:vector>
  </TitlesOfParts>
  <Company>LGS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MANAGER</dc:creator>
  <cp:lastModifiedBy>Svyatoslav Serkov</cp:lastModifiedBy>
  <cp:revision>995</cp:revision>
  <cp:lastPrinted>2003-04-21T09:54:14Z</cp:lastPrinted>
  <dcterms:created xsi:type="dcterms:W3CDTF">2005-01-12T13:31:26Z</dcterms:created>
  <dcterms:modified xsi:type="dcterms:W3CDTF">2016-05-18T08:51:41Z</dcterms:modified>
</cp:coreProperties>
</file>